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EBDD425F-22A5-4741-A136-75908DB4E071}">
  <a:tblStyle styleId="{EBDD425F-22A5-4741-A136-75908DB4E07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75bfda42db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75bfda42db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75bfda42db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75bfda42db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75bfda42db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75bfda42db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75bfda42db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75bfda42db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75bfda42db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75bfda42db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75bfda42db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75bfda42db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75bfda42db_5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75bfda42db_5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75bfda42db_5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75bfda42db_5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75bfda42db_5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75bfda42db_5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75bfda42db_6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75bfda42db_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75bfa4e8a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75bfa4e8a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75bfda42db_6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75bfda42db_6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75bfda42db_6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75bfda42db_6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75bfefeae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75bfefeae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75bfa4e8a8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75bfa4e8a8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75bfda42db_3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75bfda42db_3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75bfda42db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75bfda42db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75bfda42db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75bfda42db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75bfda42db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75bfda42db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75bfda42d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75bfda42d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Relationship Id="rId4" Type="http://schemas.openxmlformats.org/officeDocument/2006/relationships/image" Target="../media/image10.png"/><Relationship Id="rId5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7.png"/><Relationship Id="rId6" Type="http://schemas.openxmlformats.org/officeDocument/2006/relationships/image" Target="../media/image2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Relationship Id="rId4" Type="http://schemas.openxmlformats.org/officeDocument/2006/relationships/image" Target="../media/image1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png"/><Relationship Id="rId4" Type="http://schemas.openxmlformats.org/officeDocument/2006/relationships/image" Target="../media/image1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1.png"/><Relationship Id="rId4" Type="http://schemas.openxmlformats.org/officeDocument/2006/relationships/image" Target="../media/image2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>
                <a:solidFill>
                  <a:srgbClr val="24292E"/>
                </a:solidFill>
                <a:highlight>
                  <a:srgbClr val="FFFFFF"/>
                </a:highlight>
              </a:rPr>
              <a:t>GSBO city collision data analysis</a:t>
            </a:r>
            <a:endParaRPr sz="3600"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17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-Vanteru Sahithi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-Jorge Salas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-Daniel Fyre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-Jin Kang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-Dimithra Rathnayake</a:t>
            </a:r>
            <a:endParaRPr sz="18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2"/>
          <p:cNvSpPr txBox="1"/>
          <p:nvPr>
            <p:ph type="title"/>
          </p:nvPr>
        </p:nvSpPr>
        <p:spPr>
          <a:xfrm>
            <a:off x="174825" y="605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Progress</a:t>
            </a:r>
            <a:endParaRPr/>
          </a:p>
        </p:txBody>
      </p:sp>
      <p:sp>
        <p:nvSpPr>
          <p:cNvPr id="114" name="Google Shape;114;p22"/>
          <p:cNvSpPr txBox="1"/>
          <p:nvPr>
            <p:ph idx="1" type="body"/>
          </p:nvPr>
        </p:nvSpPr>
        <p:spPr>
          <a:xfrm>
            <a:off x="174825" y="6332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Since some blocks have populations but no collision, I considered them as outside of Greensboro so I removed.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Also some blocks have high population but small collision data, I considered them as located on the boundary of Greensboro. But, I couldn’t set any standard to sort them out. Therefore, I kept but ignored them in analysis later.</a:t>
            </a:r>
            <a:endParaRPr/>
          </a:p>
        </p:txBody>
      </p:sp>
      <p:pic>
        <p:nvPicPr>
          <p:cNvPr id="115" name="Google Shape;11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725" y="2937812"/>
            <a:ext cx="2399925" cy="1560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93900" y="2907537"/>
            <a:ext cx="2493035" cy="162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36963" y="2907550"/>
            <a:ext cx="1620775" cy="1620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Cluster</a:t>
            </a:r>
            <a:endParaRPr/>
          </a:p>
        </p:txBody>
      </p:sp>
      <p:sp>
        <p:nvSpPr>
          <p:cNvPr id="123" name="Google Shape;123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45720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  KMeans = 5				   KMeans = 6				   KMeans = 7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45720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					</a:t>
            </a:r>
            <a:endParaRPr/>
          </a:p>
          <a:p>
            <a:pPr indent="0" lvl="0" marL="2743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Graph of red dots from clustering with KMeans = 6</a:t>
            </a:r>
            <a:endParaRPr/>
          </a:p>
          <a:p>
            <a:pPr indent="45720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											</a:t>
            </a:r>
            <a:endParaRPr/>
          </a:p>
        </p:txBody>
      </p:sp>
      <p:pic>
        <p:nvPicPr>
          <p:cNvPr id="124" name="Google Shape;12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41126" y="1179375"/>
            <a:ext cx="2493026" cy="153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7725" y="1179375"/>
            <a:ext cx="2358743" cy="153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96050" y="1165925"/>
            <a:ext cx="2400118" cy="156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2577" y="3345800"/>
            <a:ext cx="2447525" cy="1629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4"/>
          <p:cNvSpPr txBox="1"/>
          <p:nvPr>
            <p:ph type="title"/>
          </p:nvPr>
        </p:nvSpPr>
        <p:spPr>
          <a:xfrm>
            <a:off x="253275" y="49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Red points</a:t>
            </a:r>
            <a:endParaRPr/>
          </a:p>
        </p:txBody>
      </p:sp>
      <p:sp>
        <p:nvSpPr>
          <p:cNvPr id="133" name="Google Shape;133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34" name="Google Shape;134;p24"/>
          <p:cNvGraphicFramePr/>
          <p:nvPr/>
        </p:nvGraphicFramePr>
        <p:xfrm>
          <a:off x="253275" y="655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{EBDD425F-22A5-4741-A136-75908DB4E071}</a:tableStyleId>
              </a:tblPr>
              <a:tblGrid>
                <a:gridCol w="3663575"/>
                <a:gridCol w="1290150"/>
                <a:gridCol w="22852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Display_Label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Population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Number of Collision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Block Group 2, Census Tract 103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1412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1447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Block Group 1, Census Tract 164.05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1871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782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Block Group 2, Census Tract 108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1926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1440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Block Group 1, Census Tract 160.11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1982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842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Block Group 2, Census Tract 126.01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2174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785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Block Group 1, Census Tract 128.04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2176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1213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Block Group 1, Census Tract 125.09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2440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1047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Block Group 1, Census Tract 126.09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2755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827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Block Group 1, Census Tract 128.05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2777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928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Block Group 1, Census Tract 165.03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2823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1573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Display of Red Points in Map</a:t>
            </a:r>
            <a:endParaRPr/>
          </a:p>
        </p:txBody>
      </p:sp>
      <p:sp>
        <p:nvSpPr>
          <p:cNvPr id="140" name="Google Shape;140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Based on population, areas on the right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are more likely to have collisions </a:t>
            </a:r>
            <a:endParaRPr/>
          </a:p>
        </p:txBody>
      </p:sp>
      <p:pic>
        <p:nvPicPr>
          <p:cNvPr id="141" name="Google Shape;14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6150" y="1804675"/>
            <a:ext cx="4456150" cy="211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2230250"/>
            <a:ext cx="3448050" cy="236220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5"/>
          <p:cNvSpPr/>
          <p:nvPr/>
        </p:nvSpPr>
        <p:spPr>
          <a:xfrm>
            <a:off x="1166175" y="3105350"/>
            <a:ext cx="1402200" cy="612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4" name="Google Shape;144;p25"/>
          <p:cNvCxnSpPr/>
          <p:nvPr/>
        </p:nvCxnSpPr>
        <p:spPr>
          <a:xfrm flipH="1" rot="10800000">
            <a:off x="1172325" y="1902000"/>
            <a:ext cx="3265800" cy="1207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5" name="Google Shape;145;p25"/>
          <p:cNvCxnSpPr/>
          <p:nvPr/>
        </p:nvCxnSpPr>
        <p:spPr>
          <a:xfrm>
            <a:off x="2561675" y="3721900"/>
            <a:ext cx="2285400" cy="13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24292E"/>
                </a:solidFill>
                <a:highlight>
                  <a:schemeClr val="lt1"/>
                </a:highlight>
              </a:rPr>
              <a:t>Model of Fatalities Locations, weather, date, and time (unsuccessful)</a:t>
            </a:r>
            <a:endParaRPr sz="1800">
              <a:solidFill>
                <a:srgbClr val="24292E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question was asked to determine whether a certain combination of events has a tendency to cause a crash/fatality. This will be unveiled in the next presentation.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The problems involves using K-means clustering to associate related data and therefore make predictions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The weather data will have to be seperated, the date and time data be reformated, and the coordinates will have to reformated as well for the analysis to work.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So far there are no findings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7"/>
          <p:cNvSpPr txBox="1"/>
          <p:nvPr>
            <p:ph type="title"/>
          </p:nvPr>
        </p:nvSpPr>
        <p:spPr>
          <a:xfrm>
            <a:off x="311700" y="206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Goals and Data</a:t>
            </a:r>
            <a:endParaRPr/>
          </a:p>
        </p:txBody>
      </p:sp>
      <p:sp>
        <p:nvSpPr>
          <p:cNvPr id="157" name="Google Shape;157;p27"/>
          <p:cNvSpPr txBox="1"/>
          <p:nvPr>
            <p:ph idx="1" type="body"/>
          </p:nvPr>
        </p:nvSpPr>
        <p:spPr>
          <a:xfrm>
            <a:off x="311700" y="874925"/>
            <a:ext cx="8520600" cy="418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Goals</a:t>
            </a:r>
            <a:endParaRPr b="1"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Identify </a:t>
            </a:r>
            <a:r>
              <a:rPr lang="en"/>
              <a:t>pedestrian</a:t>
            </a:r>
            <a:r>
              <a:rPr lang="en"/>
              <a:t> collision hotspots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Identify important contributing factors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/>
              <a:t>Data</a:t>
            </a:r>
            <a:endParaRPr b="1"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Latitude and longitude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Weather condition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Light condition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Traffic control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Day of week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Time of accident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Severity of accident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8"/>
          <p:cNvSpPr txBox="1"/>
          <p:nvPr>
            <p:ph type="title"/>
          </p:nvPr>
        </p:nvSpPr>
        <p:spPr>
          <a:xfrm>
            <a:off x="311700" y="1799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sp>
        <p:nvSpPr>
          <p:cNvPr id="163" name="Google Shape;163;p28"/>
          <p:cNvSpPr txBox="1"/>
          <p:nvPr>
            <p:ph idx="1" type="body"/>
          </p:nvPr>
        </p:nvSpPr>
        <p:spPr>
          <a:xfrm>
            <a:off x="311700" y="861675"/>
            <a:ext cx="8520600" cy="42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Clustering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DBSCAN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64" name="Google Shape;16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4975" y="1500600"/>
            <a:ext cx="7129025" cy="364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9"/>
          <p:cNvSpPr txBox="1"/>
          <p:nvPr>
            <p:ph type="title"/>
          </p:nvPr>
        </p:nvSpPr>
        <p:spPr>
          <a:xfrm>
            <a:off x="311700" y="166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sp>
        <p:nvSpPr>
          <p:cNvPr id="170" name="Google Shape;170;p29"/>
          <p:cNvSpPr txBox="1"/>
          <p:nvPr>
            <p:ph idx="1" type="body"/>
          </p:nvPr>
        </p:nvSpPr>
        <p:spPr>
          <a:xfrm>
            <a:off x="311700" y="861675"/>
            <a:ext cx="8520600" cy="410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Factor Identification - Severity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Random forest - classification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Accuracy - 0.575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Precision (W. Avg) - 0.74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Recall </a:t>
            </a:r>
            <a:r>
              <a:rPr lang="en"/>
              <a:t>(W. Avg) - 0.58</a:t>
            </a:r>
            <a:endParaRPr/>
          </a:p>
        </p:txBody>
      </p:sp>
      <p:pic>
        <p:nvPicPr>
          <p:cNvPr id="171" name="Google Shape;17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88" y="2595563"/>
            <a:ext cx="2981325" cy="257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08025" y="2439163"/>
            <a:ext cx="4610100" cy="261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0"/>
          <p:cNvSpPr txBox="1"/>
          <p:nvPr>
            <p:ph type="title"/>
          </p:nvPr>
        </p:nvSpPr>
        <p:spPr>
          <a:xfrm>
            <a:off x="311700" y="166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sp>
        <p:nvSpPr>
          <p:cNvPr id="178" name="Google Shape;178;p30"/>
          <p:cNvSpPr txBox="1"/>
          <p:nvPr>
            <p:ph idx="1" type="body"/>
          </p:nvPr>
        </p:nvSpPr>
        <p:spPr>
          <a:xfrm>
            <a:off x="311700" y="861675"/>
            <a:ext cx="8520600" cy="410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Factor Identification - Collision Count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Random forest - regression</a:t>
            </a:r>
            <a:endParaRPr/>
          </a:p>
        </p:txBody>
      </p:sp>
      <p:pic>
        <p:nvPicPr>
          <p:cNvPr id="179" name="Google Shape;17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1125" y="1809750"/>
            <a:ext cx="33909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47900" y="2571738"/>
            <a:ext cx="4648200" cy="260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Goals </a:t>
            </a:r>
            <a:endParaRPr/>
          </a:p>
        </p:txBody>
      </p:sp>
      <p:sp>
        <p:nvSpPr>
          <p:cNvPr id="186" name="Google Shape;186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-Visualization of data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-Complete interactive map using folium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-Implement if possible a slider for Day-Month-Year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-place map(s) into the dashboard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Goals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Machine learning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Dashboard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1175" y="104550"/>
            <a:ext cx="7061661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2017 Layer next to 2018 Layer</a:t>
            </a:r>
            <a:endParaRPr>
              <a:solidFill>
                <a:schemeClr val="lt2"/>
              </a:solidFill>
            </a:endParaRPr>
          </a:p>
        </p:txBody>
      </p:sp>
      <p:pic>
        <p:nvPicPr>
          <p:cNvPr id="197" name="Google Shape;19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929800"/>
            <a:ext cx="4210625" cy="321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33376" y="1688769"/>
            <a:ext cx="4210626" cy="34937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Tasks</a:t>
            </a:r>
            <a:endParaRPr/>
          </a:p>
        </p:txBody>
      </p:sp>
      <p:sp>
        <p:nvSpPr>
          <p:cNvPr id="67" name="Google Shape;67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solidFill>
                  <a:srgbClr val="24292E"/>
                </a:solidFill>
                <a:highlight>
                  <a:srgbClr val="FFFFFF"/>
                </a:highlight>
              </a:rPr>
              <a:t>Prediction of accidents based on time series data. </a:t>
            </a:r>
            <a:endParaRPr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solidFill>
                  <a:srgbClr val="24292E"/>
                </a:solidFill>
                <a:highlight>
                  <a:srgbClr val="FFFFFF"/>
                </a:highlight>
              </a:rPr>
              <a:t>Random forest classification based on weather attributes.</a:t>
            </a:r>
            <a:endParaRPr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800"/>
              <a:buChar char="●"/>
            </a:pPr>
            <a:r>
              <a:rPr lang="en">
                <a:solidFill>
                  <a:srgbClr val="24292E"/>
                </a:solidFill>
                <a:highlight>
                  <a:srgbClr val="FFFFFF"/>
                </a:highlight>
              </a:rPr>
              <a:t>Model of Fatalities Locations, weather, date, and time (unsuccessful)</a:t>
            </a:r>
            <a:endParaRPr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800"/>
              <a:buChar char="●"/>
            </a:pPr>
            <a:r>
              <a:rPr lang="en">
                <a:solidFill>
                  <a:srgbClr val="24292E"/>
                </a:solidFill>
                <a:highlight>
                  <a:srgbClr val="FFFFFF"/>
                </a:highlight>
              </a:rPr>
              <a:t>Pedestrian collision hotspots and important factors</a:t>
            </a:r>
            <a:endParaRPr>
              <a:solidFill>
                <a:srgbClr val="24292E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/>
          <p:nvPr>
            <p:ph idx="2" type="body"/>
          </p:nvPr>
        </p:nvSpPr>
        <p:spPr>
          <a:xfrm>
            <a:off x="221975" y="620575"/>
            <a:ext cx="3837000" cy="375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Accidents data from 2014 to 2018 and starting months of 2019.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solidFill>
                  <a:srgbClr val="24292E"/>
                </a:solidFill>
                <a:highlight>
                  <a:srgbClr val="FFFFFF"/>
                </a:highlight>
              </a:rPr>
              <a:t>Time series model.</a:t>
            </a:r>
            <a:endParaRPr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800"/>
              <a:buChar char="●"/>
            </a:pPr>
            <a:r>
              <a:rPr lang="en">
                <a:solidFill>
                  <a:srgbClr val="24292E"/>
                </a:solidFill>
                <a:highlight>
                  <a:srgbClr val="FFFFFF"/>
                </a:highlight>
              </a:rPr>
              <a:t>Used accident_date attribute to retrieve timestamps.</a:t>
            </a:r>
            <a:endParaRPr>
              <a:solidFill>
                <a:srgbClr val="24292E"/>
              </a:solidFill>
              <a:highlight>
                <a:srgbClr val="FFFFFF"/>
              </a:highlight>
            </a:endParaRPr>
          </a:p>
        </p:txBody>
      </p:sp>
      <p:pic>
        <p:nvPicPr>
          <p:cNvPr id="73" name="Google Shape;7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0175" y="908588"/>
            <a:ext cx="3926126" cy="3179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80" name="Google Shape;8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5125" y="847825"/>
            <a:ext cx="5663175" cy="3863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8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400"/>
              <a:buChar char="●"/>
            </a:pPr>
            <a:r>
              <a:rPr lang="en">
                <a:solidFill>
                  <a:srgbClr val="24292E"/>
                </a:solidFill>
                <a:highlight>
                  <a:srgbClr val="FFFFFF"/>
                </a:highlight>
              </a:rPr>
              <a:t>training - 66% data,testing - 34% data.</a:t>
            </a:r>
            <a:endParaRPr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Predicted trends for years 2019 and 2020.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Y axis - number of accidents.</a:t>
            </a:r>
            <a:endParaRPr/>
          </a:p>
        </p:txBody>
      </p:sp>
      <p:sp>
        <p:nvSpPr>
          <p:cNvPr id="87" name="Google Shape;87;p18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88" name="Google Shape;88;p18"/>
          <p:cNvPicPr preferRelativeResize="0"/>
          <p:nvPr/>
        </p:nvPicPr>
        <p:blipFill rotWithShape="1">
          <a:blip r:embed="rId3">
            <a:alphaModFix/>
          </a:blip>
          <a:srcRect b="0" l="0" r="0" t="4861"/>
          <a:stretch/>
        </p:blipFill>
        <p:spPr>
          <a:xfrm>
            <a:off x="4724400" y="1476375"/>
            <a:ext cx="4212875" cy="2567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800"/>
              <a:buChar char="●"/>
            </a:pPr>
            <a:r>
              <a:rPr lang="en">
                <a:solidFill>
                  <a:srgbClr val="24292E"/>
                </a:solidFill>
                <a:highlight>
                  <a:srgbClr val="FFFFFF"/>
                </a:highlight>
              </a:rPr>
              <a:t>Random forest classification based on weather attributes.</a:t>
            </a:r>
            <a:endParaRPr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800"/>
              <a:buChar char="●"/>
            </a:pPr>
            <a:r>
              <a:rPr lang="en">
                <a:solidFill>
                  <a:srgbClr val="24292E"/>
                </a:solidFill>
                <a:highlight>
                  <a:srgbClr val="FFFFFF"/>
                </a:highlight>
              </a:rPr>
              <a:t>The weather has levels of severity.</a:t>
            </a:r>
            <a:endParaRPr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800"/>
              <a:buChar char="●"/>
            </a:pPr>
            <a:r>
              <a:rPr lang="en">
                <a:solidFill>
                  <a:srgbClr val="24292E"/>
                </a:solidFill>
                <a:highlight>
                  <a:srgbClr val="FFFFFF"/>
                </a:highlight>
              </a:rPr>
              <a:t>Predicted the type of weather that caused accidents.</a:t>
            </a:r>
            <a:endParaRPr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800"/>
              <a:buChar char="●"/>
            </a:pPr>
            <a:r>
              <a:rPr lang="en">
                <a:solidFill>
                  <a:srgbClr val="24292E"/>
                </a:solidFill>
                <a:highlight>
                  <a:srgbClr val="FFFFFF"/>
                </a:highlight>
              </a:rPr>
              <a:t>Trained data- 75%, test data - 25%.</a:t>
            </a:r>
            <a:endParaRPr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800"/>
              <a:buChar char="●"/>
            </a:pPr>
            <a:r>
              <a:rPr lang="en">
                <a:solidFill>
                  <a:srgbClr val="24292E"/>
                </a:solidFill>
                <a:highlight>
                  <a:srgbClr val="FFFFFF"/>
                </a:highlight>
              </a:rPr>
              <a:t>Compared with KNearest classifier and decision tree classifier. The accuracies are shown below.</a:t>
            </a:r>
            <a:endParaRPr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01" name="Google Shape;10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6647" y="1152472"/>
            <a:ext cx="3512251" cy="341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26700" y="1326524"/>
            <a:ext cx="4634274" cy="2490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1"/>
          <p:cNvSpPr txBox="1"/>
          <p:nvPr>
            <p:ph type="title"/>
          </p:nvPr>
        </p:nvSpPr>
        <p:spPr>
          <a:xfrm>
            <a:off x="161375" y="553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Task</a:t>
            </a:r>
            <a:endParaRPr/>
          </a:p>
        </p:txBody>
      </p:sp>
      <p:sp>
        <p:nvSpPr>
          <p:cNvPr id="108" name="Google Shape;108;p21"/>
          <p:cNvSpPr txBox="1"/>
          <p:nvPr>
            <p:ph idx="1" type="body"/>
          </p:nvPr>
        </p:nvSpPr>
        <p:spPr>
          <a:xfrm>
            <a:off x="228900" y="6703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Goal:</a:t>
            </a:r>
            <a:endParaRPr/>
          </a:p>
          <a:p>
            <a:pPr indent="45720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Investigate all collisions (2014~2018) related to block populations of Guilford county. (Block population data is from 2018 census)</a:t>
            </a:r>
            <a:endParaRPr/>
          </a:p>
          <a:p>
            <a:pPr indent="45720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Question asked:</a:t>
            </a:r>
            <a:endParaRPr/>
          </a:p>
          <a:p>
            <a:pPr indent="45720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Which areas are more likely to have collisions per capita?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